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9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4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30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95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0775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92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91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9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78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3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3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08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3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638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 LANGUAGE PROGRAM </a:t>
            </a:r>
            <a:r>
              <a:rPr lang="en-US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Defining Key Program Elements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888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419" y="609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 Program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954" y="2066322"/>
            <a:ext cx="8596668" cy="3880773"/>
          </a:xfrm>
        </p:spPr>
        <p:txBody>
          <a:bodyPr/>
          <a:lstStyle/>
          <a:p>
            <a:r>
              <a:rPr lang="en-US" sz="3200" dirty="0" smtClean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Open to students </a:t>
            </a:r>
            <a:r>
              <a:rPr lang="en-US" sz="3200" dirty="0" smtClean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of different </a:t>
            </a:r>
            <a:r>
              <a:rPr lang="en-US" sz="3200" dirty="0" smtClean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backgrounds &amp; abilities</a:t>
            </a:r>
          </a:p>
          <a:p>
            <a:r>
              <a:rPr lang="en-US" sz="3400" i="1" dirty="0" smtClean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Program of Choice</a:t>
            </a:r>
          </a:p>
          <a:p>
            <a:pPr lvl="1"/>
            <a:r>
              <a:rPr lang="en-US" sz="2800" dirty="0" smtClean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Serves both English &amp; Spanish learners</a:t>
            </a:r>
          </a:p>
          <a:p>
            <a:pPr lvl="1"/>
            <a:r>
              <a:rPr lang="en-US" sz="2800" dirty="0" smtClean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Enrollment is optional</a:t>
            </a:r>
          </a:p>
          <a:p>
            <a:pPr lvl="1"/>
            <a:r>
              <a:rPr lang="en-US" sz="2800" dirty="0" smtClean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English-only classrooms still an excellent choice</a:t>
            </a:r>
          </a:p>
          <a:p>
            <a:endParaRPr lang="en-US" dirty="0" smtClean="0"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82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49" y="262128"/>
            <a:ext cx="8596668" cy="2188464"/>
          </a:xfrm>
        </p:spPr>
        <p:txBody>
          <a:bodyPr>
            <a:normAutofit/>
          </a:bodyPr>
          <a:lstStyle/>
          <a:p>
            <a:r>
              <a:rPr lang="en-US" sz="6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Cohort Size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992" y="2450592"/>
            <a:ext cx="9189041" cy="320672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ll MT" panose="02020503060305020303" pitchFamily="18" charset="0"/>
              </a:rPr>
              <a:t>Continued enrollment is critical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ll MT" panose="02020503060305020303" pitchFamily="18" charset="0"/>
              </a:rPr>
              <a:t>Begin with a large enough cohort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ll MT" panose="02020503060305020303" pitchFamily="18" charset="0"/>
              </a:rPr>
              <a:t>Start with two classrooms beginning with Kindergarten only 2018-19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ll MT" panose="02020503060305020303" pitchFamily="18" charset="0"/>
              </a:rPr>
              <a:t>Advance one additional grade level with each consecutive year</a:t>
            </a:r>
            <a:endParaRPr lang="en-US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46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9364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6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Balanced Classes</a:t>
            </a:r>
            <a:endParaRPr lang="en-US" sz="6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016" y="2526349"/>
            <a:ext cx="8745799" cy="388077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Bell MT" panose="02020503060305020303" pitchFamily="18" charset="0"/>
              </a:rPr>
              <a:t>Approximately equal numbers of native English speaking students and native Spanish speaking </a:t>
            </a:r>
            <a:r>
              <a:rPr lang="en-US" sz="3200" dirty="0" smtClean="0">
                <a:latin typeface="Bell MT" panose="02020503060305020303" pitchFamily="18" charset="0"/>
              </a:rPr>
              <a:t>students</a:t>
            </a:r>
            <a:endParaRPr lang="en-US" sz="3200" dirty="0" smtClean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5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50/50 Language Model</a:t>
            </a:r>
            <a:endParaRPr lang="en-US" sz="5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21224" y="1210351"/>
            <a:ext cx="4513541" cy="3352024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Math, Music, Art, PE, and Technology – English</a:t>
            </a:r>
          </a:p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Reading, Writing, Social Studies, and Science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– English &amp; Spanish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4" y="3170261"/>
            <a:ext cx="4543890" cy="320166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600" dirty="0" smtClean="0">
                <a:latin typeface="Bell MT" panose="02020503060305020303" pitchFamily="18" charset="0"/>
              </a:rPr>
              <a:t>Students </a:t>
            </a:r>
            <a:r>
              <a:rPr lang="en-US" sz="2600" dirty="0" smtClean="0">
                <a:latin typeface="Bell MT" panose="02020503060305020303" pitchFamily="18" charset="0"/>
              </a:rPr>
              <a:t>will become </a:t>
            </a:r>
            <a:r>
              <a:rPr lang="en-US" sz="2600" dirty="0" smtClean="0">
                <a:latin typeface="Bell MT" panose="02020503060305020303" pitchFamily="18" charset="0"/>
              </a:rPr>
              <a:t>bilingual &amp; biliterate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600" dirty="0" smtClean="0">
                <a:latin typeface="Bell MT" panose="02020503060305020303" pitchFamily="18" charset="0"/>
              </a:rPr>
              <a:t>Learn </a:t>
            </a:r>
            <a:r>
              <a:rPr lang="en-US" sz="2600" dirty="0" smtClean="0">
                <a:latin typeface="Bell MT" panose="02020503060305020303" pitchFamily="18" charset="0"/>
              </a:rPr>
              <a:t>to read, write &amp; speak in English &amp; Spanish beginning in Kindergarten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9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800" u="sng" dirty="0" smtClean="0"/>
              <a:t>Enrollment</a:t>
            </a:r>
            <a:endParaRPr lang="en-US" sz="6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869" y="1930399"/>
            <a:ext cx="9236688" cy="4734352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>
                <a:latin typeface="Bell MT" panose="02020503060305020303" pitchFamily="18" charset="0"/>
              </a:rPr>
              <a:t>Complete and submit an application form</a:t>
            </a:r>
          </a:p>
          <a:p>
            <a:pPr lvl="1"/>
            <a:r>
              <a:rPr lang="en-US" sz="3400" dirty="0" smtClean="0">
                <a:latin typeface="Bell MT" panose="02020503060305020303" pitchFamily="18" charset="0"/>
              </a:rPr>
              <a:t>In district </a:t>
            </a:r>
            <a:r>
              <a:rPr lang="en-US" sz="3400" dirty="0" smtClean="0">
                <a:latin typeface="Bell MT" panose="02020503060305020303" pitchFamily="18" charset="0"/>
              </a:rPr>
              <a:t>applicants first priority</a:t>
            </a:r>
          </a:p>
          <a:p>
            <a:pPr lvl="1"/>
            <a:r>
              <a:rPr lang="en-US" sz="3400" dirty="0" smtClean="0">
                <a:latin typeface="Bell MT" panose="02020503060305020303" pitchFamily="18" charset="0"/>
              </a:rPr>
              <a:t>Followed by out of district transfer requests if seats are available</a:t>
            </a:r>
            <a:endParaRPr lang="en-US" sz="3400" dirty="0" smtClean="0">
              <a:latin typeface="Bell MT" panose="02020503060305020303" pitchFamily="18" charset="0"/>
            </a:endParaRPr>
          </a:p>
          <a:p>
            <a:r>
              <a:rPr lang="en-US" sz="3400" dirty="0" smtClean="0">
                <a:latin typeface="Bell MT" panose="02020503060305020303" pitchFamily="18" charset="0"/>
              </a:rPr>
              <a:t>When the number of applicants exceeds program capacity</a:t>
            </a:r>
          </a:p>
          <a:p>
            <a:pPr lvl="1"/>
            <a:r>
              <a:rPr lang="en-US" sz="3400" dirty="0">
                <a:latin typeface="Bell MT" panose="02020503060305020303" pitchFamily="18" charset="0"/>
              </a:rPr>
              <a:t>Lottery drawing will determine the order of placement into program</a:t>
            </a:r>
          </a:p>
          <a:p>
            <a:pPr lvl="1"/>
            <a:r>
              <a:rPr lang="en-US" sz="3400" dirty="0" smtClean="0">
                <a:latin typeface="Bell MT" panose="02020503060305020303" pitchFamily="18" charset="0"/>
              </a:rPr>
              <a:t>If not selected, student will be placed on a wait list and added to program as space permits</a:t>
            </a:r>
          </a:p>
          <a:p>
            <a:pPr lvl="1"/>
            <a:r>
              <a:rPr lang="en-US" sz="3400" dirty="0" smtClean="0">
                <a:latin typeface="Bell MT" panose="02020503060305020303" pitchFamily="18" charset="0"/>
              </a:rPr>
              <a:t>Wait-list will not carry over from year-to-year</a:t>
            </a:r>
          </a:p>
          <a:p>
            <a:r>
              <a:rPr lang="en-US" sz="3400" dirty="0" smtClean="0">
                <a:latin typeface="Bell MT" panose="02020503060305020303" pitchFamily="18" charset="0"/>
              </a:rPr>
              <a:t>Once admitted to the program, retain placement rights from year-to-year</a:t>
            </a:r>
          </a:p>
          <a:p>
            <a:endParaRPr lang="en-US" dirty="0" smtClean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204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Bell MT</vt:lpstr>
      <vt:lpstr>Trebuchet MS</vt:lpstr>
      <vt:lpstr>Wingdings</vt:lpstr>
      <vt:lpstr>Wingdings 3</vt:lpstr>
      <vt:lpstr>Facet</vt:lpstr>
      <vt:lpstr>DUAL LANGUAGE PROGRAM Update </vt:lpstr>
      <vt:lpstr>Choice Program</vt:lpstr>
      <vt:lpstr>Cohort Size</vt:lpstr>
      <vt:lpstr>Balanced Classes</vt:lpstr>
      <vt:lpstr>    50/50 Language Model</vt:lpstr>
      <vt:lpstr>Enrollment</vt:lpstr>
    </vt:vector>
  </TitlesOfParts>
  <Company>Woodland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LANGUAGE PROGRAM Update</dc:title>
  <dc:creator>Hadaller, Sarah</dc:creator>
  <cp:lastModifiedBy>Hadaller, Sarah</cp:lastModifiedBy>
  <cp:revision>10</cp:revision>
  <dcterms:created xsi:type="dcterms:W3CDTF">2018-04-20T17:52:47Z</dcterms:created>
  <dcterms:modified xsi:type="dcterms:W3CDTF">2018-04-20T21:13:18Z</dcterms:modified>
</cp:coreProperties>
</file>